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2" d="100"/>
          <a:sy n="142" d="100"/>
        </p:scale>
        <p:origin x="714" y="5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D7BC9-8707-41B3-B9E0-3C3DE84AB710}" type="datetimeFigureOut">
              <a:rPr lang="ru-RU" smtClean="0"/>
              <a:pPr/>
              <a:t>26.10.2023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D27DF-1D76-405E-8283-FA65B6A02A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D7BC9-8707-41B3-B9E0-3C3DE84AB710}" type="datetimeFigureOut">
              <a:rPr lang="ru-RU" smtClean="0"/>
              <a:pPr/>
              <a:t>26.10.2023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D27DF-1D76-405E-8283-FA65B6A02A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D7BC9-8707-41B3-B9E0-3C3DE84AB710}" type="datetimeFigureOut">
              <a:rPr lang="ru-RU" smtClean="0"/>
              <a:pPr/>
              <a:t>26.10.2023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D27DF-1D76-405E-8283-FA65B6A02A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D7BC9-8707-41B3-B9E0-3C3DE84AB710}" type="datetimeFigureOut">
              <a:rPr lang="ru-RU" smtClean="0"/>
              <a:pPr/>
              <a:t>26.10.2023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D27DF-1D76-405E-8283-FA65B6A02A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D7BC9-8707-41B3-B9E0-3C3DE84AB710}" type="datetimeFigureOut">
              <a:rPr lang="ru-RU" smtClean="0"/>
              <a:pPr/>
              <a:t>26.10.2023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D27DF-1D76-405E-8283-FA65B6A02A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D7BC9-8707-41B3-B9E0-3C3DE84AB710}" type="datetimeFigureOut">
              <a:rPr lang="ru-RU" smtClean="0"/>
              <a:pPr/>
              <a:t>26.10.2023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D27DF-1D76-405E-8283-FA65B6A02A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D7BC9-8707-41B3-B9E0-3C3DE84AB710}" type="datetimeFigureOut">
              <a:rPr lang="ru-RU" smtClean="0"/>
              <a:pPr/>
              <a:t>26.10.2023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D27DF-1D76-405E-8283-FA65B6A02A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D7BC9-8707-41B3-B9E0-3C3DE84AB710}" type="datetimeFigureOut">
              <a:rPr lang="ru-RU" smtClean="0"/>
              <a:pPr/>
              <a:t>26.10.2023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D27DF-1D76-405E-8283-FA65B6A02A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D7BC9-8707-41B3-B9E0-3C3DE84AB710}" type="datetimeFigureOut">
              <a:rPr lang="ru-RU" smtClean="0"/>
              <a:pPr/>
              <a:t>26.10.2023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D27DF-1D76-405E-8283-FA65B6A02A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D7BC9-8707-41B3-B9E0-3C3DE84AB710}" type="datetimeFigureOut">
              <a:rPr lang="ru-RU" smtClean="0"/>
              <a:pPr/>
              <a:t>26.10.2023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D27DF-1D76-405E-8283-FA65B6A02A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D7BC9-8707-41B3-B9E0-3C3DE84AB710}" type="datetimeFigureOut">
              <a:rPr lang="ru-RU" smtClean="0"/>
              <a:pPr/>
              <a:t>26.10.2023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D27DF-1D76-405E-8283-FA65B6A02A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BD7BC9-8707-41B3-B9E0-3C3DE84AB710}" type="datetimeFigureOut">
              <a:rPr lang="ru-RU" smtClean="0"/>
              <a:pPr/>
              <a:t>26.10.2023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FD27DF-1D76-405E-8283-FA65B6A02A5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32" y="142858"/>
            <a:ext cx="278608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kern="500" dirty="0">
                <a:solidFill>
                  <a:schemeClr val="accent2"/>
                </a:solidFill>
                <a:latin typeface="+mj-lt"/>
                <a:cs typeface="Times New Roman" pitchFamily="18" charset="0"/>
              </a:rPr>
              <a:t>СОЦИАЛЬНЫЙ КОНТРАКТ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643174" y="176883"/>
            <a:ext cx="6858048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500" i="1" dirty="0">
                <a:latin typeface="Times New Roman" pitchFamily="18" charset="0"/>
                <a:cs typeface="Times New Roman" pitchFamily="18" charset="0"/>
              </a:rPr>
              <a:t>- соглашение между гражданином и органами социальной защиты населения</a:t>
            </a:r>
          </a:p>
        </p:txBody>
      </p:sp>
      <p:pic>
        <p:nvPicPr>
          <p:cNvPr id="11267" name="Picture 3" descr="http://ombudsman-tver.ru/upload/medialibrary/41b/41b333d604a4358ce40e792c500748d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2" y="500048"/>
            <a:ext cx="1000132" cy="500066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857224" y="571486"/>
            <a:ext cx="200026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kern="500" dirty="0">
                <a:solidFill>
                  <a:schemeClr val="tx2">
                    <a:lumMod val="75000"/>
                  </a:schemeClr>
                </a:solidFill>
                <a:latin typeface="+mj-lt"/>
                <a:cs typeface="Times New Roman" pitchFamily="18" charset="0"/>
              </a:rPr>
              <a:t>КАТЕГОРИИ ПОЛУЧАТЕЛЕЙ: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857224" y="785800"/>
            <a:ext cx="2706664" cy="9002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050" i="1" dirty="0">
                <a:latin typeface="Times New Roman" pitchFamily="18" charset="0"/>
                <a:cs typeface="Times New Roman" pitchFamily="18" charset="0"/>
              </a:rPr>
              <a:t>одиноко проживающие граждане и семьи, </a:t>
            </a:r>
          </a:p>
          <a:p>
            <a:pPr algn="just"/>
            <a:r>
              <a:rPr lang="ru-RU" sz="1050" i="1" dirty="0">
                <a:latin typeface="Times New Roman" pitchFamily="18" charset="0"/>
                <a:cs typeface="Times New Roman" pitchFamily="18" charset="0"/>
              </a:rPr>
              <a:t>доход которых по независящим от них причинам  ниже величины прожиточного минимума, установленного в Пензенской области</a:t>
            </a:r>
          </a:p>
        </p:txBody>
      </p:sp>
      <p:pic>
        <p:nvPicPr>
          <p:cNvPr id="11271" name="Picture 7" descr="https://acec-association.org/wp-content/uploads/2019/06/CHECKLIS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5870" y="642924"/>
            <a:ext cx="500066" cy="428628"/>
          </a:xfrm>
          <a:prstGeom prst="rect">
            <a:avLst/>
          </a:prstGeom>
          <a:noFill/>
        </p:spPr>
      </p:pic>
      <p:sp>
        <p:nvSpPr>
          <p:cNvPr id="14" name="Прямоугольник 13"/>
          <p:cNvSpPr/>
          <p:nvPr/>
        </p:nvSpPr>
        <p:spPr>
          <a:xfrm>
            <a:off x="3929058" y="571486"/>
            <a:ext cx="35719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kern="500" dirty="0">
                <a:solidFill>
                  <a:schemeClr val="tx2">
                    <a:lumMod val="75000"/>
                  </a:schemeClr>
                </a:solidFill>
                <a:latin typeface="+mj-lt"/>
                <a:cs typeface="Times New Roman" pitchFamily="18" charset="0"/>
              </a:rPr>
              <a:t>ПРОГРАММА СОЦИАЛЬНОЙ АДАПТАЦИИ: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3929058" y="785800"/>
            <a:ext cx="301920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050" i="1" dirty="0">
                <a:latin typeface="Times New Roman" pitchFamily="18" charset="0"/>
                <a:cs typeface="Times New Roman" pitchFamily="18" charset="0"/>
              </a:rPr>
              <a:t>разработанные органом социальной защиты населения совместно с гражданином мероприятия, направленные на повышение благосостояния семьи / гражданина</a:t>
            </a:r>
          </a:p>
        </p:txBody>
      </p:sp>
      <p:grpSp>
        <p:nvGrpSpPr>
          <p:cNvPr id="2" name="Группа 24"/>
          <p:cNvGrpSpPr/>
          <p:nvPr/>
        </p:nvGrpSpPr>
        <p:grpSpPr>
          <a:xfrm>
            <a:off x="142844" y="1198897"/>
            <a:ext cx="8429684" cy="923330"/>
            <a:chOff x="142844" y="1142990"/>
            <a:chExt cx="8429684" cy="923330"/>
          </a:xfrm>
        </p:grpSpPr>
        <p:sp>
          <p:nvSpPr>
            <p:cNvPr id="21" name="Прямоугольник 20"/>
            <p:cNvSpPr/>
            <p:nvPr/>
          </p:nvSpPr>
          <p:spPr>
            <a:xfrm>
              <a:off x="142844" y="1587149"/>
              <a:ext cx="4572000" cy="276999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r>
                <a:rPr lang="ru-RU" sz="1200" b="1" kern="500" dirty="0">
                  <a:solidFill>
                    <a:schemeClr val="tx2">
                      <a:lumMod val="75000"/>
                    </a:schemeClr>
                  </a:solidFill>
                  <a:latin typeface="+mj-lt"/>
                  <a:cs typeface="Times New Roman" pitchFamily="18" charset="0"/>
                </a:rPr>
                <a:t>Как можно потратить средства в рамках социального контракта?</a:t>
              </a:r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6000760" y="1444273"/>
              <a:ext cx="2571768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sz="2400" b="1" kern="500" dirty="0">
                  <a:solidFill>
                    <a:schemeClr val="accent2"/>
                  </a:solidFill>
                  <a:latin typeface="+mj-lt"/>
                  <a:cs typeface="Times New Roman" pitchFamily="18" charset="0"/>
                </a:rPr>
                <a:t>НАПРАВЛЕНИЯ</a:t>
              </a:r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5429256" y="1142990"/>
              <a:ext cx="857256" cy="9233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sz="5400" b="1" kern="500" dirty="0">
                  <a:solidFill>
                    <a:schemeClr val="accent2"/>
                  </a:solidFill>
                  <a:latin typeface="+mj-lt"/>
                  <a:cs typeface="Times New Roman" pitchFamily="18" charset="0"/>
                </a:rPr>
                <a:t>4</a:t>
              </a:r>
            </a:p>
          </p:txBody>
        </p:sp>
      </p:grpSp>
      <p:sp>
        <p:nvSpPr>
          <p:cNvPr id="24" name="Прямоугольник 23"/>
          <p:cNvSpPr/>
          <p:nvPr/>
        </p:nvSpPr>
        <p:spPr>
          <a:xfrm>
            <a:off x="142844" y="4815031"/>
            <a:ext cx="157163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kern="500" dirty="0">
                <a:solidFill>
                  <a:schemeClr val="tx2">
                    <a:lumMod val="75000"/>
                  </a:schemeClr>
                </a:solidFill>
                <a:latin typeface="+mj-lt"/>
                <a:cs typeface="Times New Roman" pitchFamily="18" charset="0"/>
              </a:rPr>
              <a:t>Куда обращаться?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7452320" y="571486"/>
            <a:ext cx="142876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kern="500" dirty="0">
                <a:solidFill>
                  <a:schemeClr val="tx2">
                    <a:lumMod val="75000"/>
                  </a:schemeClr>
                </a:solidFill>
                <a:latin typeface="+mj-lt"/>
                <a:cs typeface="Times New Roman" pitchFamily="18" charset="0"/>
              </a:rPr>
              <a:t>СРОК КОНТРАКТА:</a:t>
            </a:r>
          </a:p>
        </p:txBody>
      </p:sp>
      <p:pic>
        <p:nvPicPr>
          <p:cNvPr id="11277" name="Picture 13" descr="https://cherkessk.poiskhome.ru/Content/img/products/1000000/200000/60000/3000/700/40/0152634/Main/700X700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20272" y="571486"/>
            <a:ext cx="428628" cy="428628"/>
          </a:xfrm>
          <a:prstGeom prst="rect">
            <a:avLst/>
          </a:prstGeom>
          <a:noFill/>
        </p:spPr>
      </p:pic>
      <p:sp>
        <p:nvSpPr>
          <p:cNvPr id="29" name="Прямоугольник 28"/>
          <p:cNvSpPr/>
          <p:nvPr/>
        </p:nvSpPr>
        <p:spPr>
          <a:xfrm>
            <a:off x="7452320" y="785800"/>
            <a:ext cx="169168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9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50" i="1" dirty="0">
                <a:latin typeface="Times New Roman" pitchFamily="18" charset="0"/>
                <a:cs typeface="Times New Roman" pitchFamily="18" charset="0"/>
              </a:rPr>
              <a:t>от трех месяцев до одного года в зависимости от нуждаемости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142843" y="2071684"/>
            <a:ext cx="2194839" cy="273231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7" name="Прямоугольник 36"/>
          <p:cNvSpPr/>
          <p:nvPr/>
        </p:nvSpPr>
        <p:spPr>
          <a:xfrm>
            <a:off x="142844" y="2000246"/>
            <a:ext cx="2143140" cy="50006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539552" y="1976522"/>
            <a:ext cx="20002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kern="500" dirty="0">
                <a:solidFill>
                  <a:schemeClr val="tx2">
                    <a:lumMod val="75000"/>
                  </a:schemeClr>
                </a:solidFill>
                <a:latin typeface="+mj-lt"/>
                <a:cs typeface="Times New Roman" pitchFamily="18" charset="0"/>
              </a:rPr>
              <a:t>ПОИСК РАБОТЫ, </a:t>
            </a:r>
          </a:p>
          <a:p>
            <a:r>
              <a:rPr lang="ru-RU" sz="1200" b="1" kern="500" dirty="0">
                <a:solidFill>
                  <a:schemeClr val="tx2">
                    <a:lumMod val="75000"/>
                  </a:schemeClr>
                </a:solidFill>
                <a:latin typeface="+mj-lt"/>
                <a:cs typeface="Times New Roman" pitchFamily="18" charset="0"/>
              </a:rPr>
              <a:t>ТРУДОУСТРОЙСТВО</a:t>
            </a:r>
          </a:p>
        </p:txBody>
      </p:sp>
      <p:sp>
        <p:nvSpPr>
          <p:cNvPr id="39" name="Прямоугольник 38"/>
          <p:cNvSpPr/>
          <p:nvPr/>
        </p:nvSpPr>
        <p:spPr>
          <a:xfrm>
            <a:off x="71406" y="1698963"/>
            <a:ext cx="85725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0" b="1" kern="500" dirty="0">
                <a:solidFill>
                  <a:schemeClr val="accent2"/>
                </a:solidFill>
                <a:latin typeface="+mj-lt"/>
                <a:cs typeface="Times New Roman" pitchFamily="18" charset="0"/>
              </a:rPr>
              <a:t>1</a:t>
            </a:r>
          </a:p>
        </p:txBody>
      </p:sp>
      <p:sp>
        <p:nvSpPr>
          <p:cNvPr id="40" name="Прямоугольник 39"/>
          <p:cNvSpPr/>
          <p:nvPr/>
        </p:nvSpPr>
        <p:spPr>
          <a:xfrm>
            <a:off x="2432780" y="2058924"/>
            <a:ext cx="2143140" cy="273231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2428860" y="2000246"/>
            <a:ext cx="2143140" cy="50006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Прямоугольник 41"/>
          <p:cNvSpPr/>
          <p:nvPr/>
        </p:nvSpPr>
        <p:spPr>
          <a:xfrm>
            <a:off x="2857488" y="2000246"/>
            <a:ext cx="178595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kern="500" dirty="0">
                <a:solidFill>
                  <a:schemeClr val="tx2">
                    <a:lumMod val="75000"/>
                  </a:schemeClr>
                </a:solidFill>
                <a:latin typeface="+mj-lt"/>
                <a:cs typeface="Times New Roman" pitchFamily="18" charset="0"/>
              </a:rPr>
              <a:t>Личное подсобное хозяйство</a:t>
            </a:r>
          </a:p>
        </p:txBody>
      </p:sp>
      <p:sp>
        <p:nvSpPr>
          <p:cNvPr id="43" name="Прямоугольник 42"/>
          <p:cNvSpPr/>
          <p:nvPr/>
        </p:nvSpPr>
        <p:spPr>
          <a:xfrm>
            <a:off x="2443148" y="1698963"/>
            <a:ext cx="212885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0" b="1" kern="500" dirty="0">
                <a:solidFill>
                  <a:schemeClr val="accent2"/>
                </a:solidFill>
                <a:latin typeface="+mj-lt"/>
                <a:cs typeface="Times New Roman" pitchFamily="18" charset="0"/>
              </a:rPr>
              <a:t>2</a:t>
            </a:r>
          </a:p>
        </p:txBody>
      </p:sp>
      <p:cxnSp>
        <p:nvCxnSpPr>
          <p:cNvPr id="55" name="Прямая соединительная линия 54"/>
          <p:cNvCxnSpPr/>
          <p:nvPr/>
        </p:nvCxnSpPr>
        <p:spPr>
          <a:xfrm>
            <a:off x="152400" y="2500312"/>
            <a:ext cx="2133584" cy="1588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Прямоугольник 58"/>
          <p:cNvSpPr/>
          <p:nvPr/>
        </p:nvSpPr>
        <p:spPr>
          <a:xfrm>
            <a:off x="134294" y="3448487"/>
            <a:ext cx="216024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b="1" dirty="0">
                <a:latin typeface="Times New Roman" pitchFamily="18" charset="0"/>
                <a:cs typeface="Times New Roman" pitchFamily="18" charset="0"/>
              </a:rPr>
              <a:t>Срок действия контракта:</a:t>
            </a:r>
          </a:p>
        </p:txBody>
      </p:sp>
      <p:sp>
        <p:nvSpPr>
          <p:cNvPr id="60" name="Прямоугольник 59"/>
          <p:cNvSpPr/>
          <p:nvPr/>
        </p:nvSpPr>
        <p:spPr>
          <a:xfrm>
            <a:off x="107504" y="2499742"/>
            <a:ext cx="2071702" cy="44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b="1" i="1" u="sng" dirty="0">
                <a:latin typeface="+mj-lt"/>
                <a:cs typeface="Times New Roman" pitchFamily="18" charset="0"/>
              </a:rPr>
              <a:t>Ежемесячная выплата</a:t>
            </a:r>
          </a:p>
          <a:p>
            <a:pPr algn="just"/>
            <a:r>
              <a:rPr lang="ru-RU" sz="1100" b="1" i="1" u="sng" dirty="0">
                <a:latin typeface="+mj-lt"/>
                <a:cs typeface="Times New Roman" pitchFamily="18" charset="0"/>
              </a:rPr>
              <a:t>4 месяца в размере 13162 руб.</a:t>
            </a:r>
            <a:endParaRPr lang="ru-RU" sz="1200" b="1" i="1" u="sng" dirty="0">
              <a:latin typeface="+mj-lt"/>
              <a:cs typeface="Times New Roman" pitchFamily="18" charset="0"/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142844" y="3590895"/>
            <a:ext cx="192882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i="1" dirty="0">
                <a:latin typeface="+mj-lt"/>
                <a:cs typeface="Times New Roman" pitchFamily="18" charset="0"/>
              </a:rPr>
              <a:t>до 12 месяцев</a:t>
            </a:r>
          </a:p>
        </p:txBody>
      </p:sp>
      <p:sp>
        <p:nvSpPr>
          <p:cNvPr id="63" name="Прямоугольник 62"/>
          <p:cNvSpPr/>
          <p:nvPr/>
        </p:nvSpPr>
        <p:spPr>
          <a:xfrm>
            <a:off x="2429430" y="2480578"/>
            <a:ext cx="2214578" cy="44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b="1" i="1" u="sng" dirty="0">
                <a:latin typeface="+mj-lt"/>
                <a:cs typeface="Times New Roman" pitchFamily="18" charset="0"/>
              </a:rPr>
              <a:t>Единовременная выплата </a:t>
            </a:r>
          </a:p>
          <a:p>
            <a:pPr algn="just"/>
            <a:r>
              <a:rPr lang="ru-RU" sz="1100" b="1" i="1" u="sng">
                <a:latin typeface="+mj-lt"/>
                <a:cs typeface="Times New Roman" pitchFamily="18" charset="0"/>
              </a:rPr>
              <a:t>До 200 </a:t>
            </a:r>
            <a:r>
              <a:rPr lang="ru-RU" sz="1100" b="1" i="1" u="sng" dirty="0">
                <a:latin typeface="+mj-lt"/>
                <a:cs typeface="Times New Roman" pitchFamily="18" charset="0"/>
              </a:rPr>
              <a:t>000 руб. </a:t>
            </a:r>
          </a:p>
        </p:txBody>
      </p:sp>
      <p:cxnSp>
        <p:nvCxnSpPr>
          <p:cNvPr id="67" name="Прямая соединительная линия 66"/>
          <p:cNvCxnSpPr/>
          <p:nvPr/>
        </p:nvCxnSpPr>
        <p:spPr>
          <a:xfrm>
            <a:off x="2438416" y="2500312"/>
            <a:ext cx="2133584" cy="1588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Группа 82"/>
          <p:cNvGrpSpPr/>
          <p:nvPr/>
        </p:nvGrpSpPr>
        <p:grpSpPr>
          <a:xfrm>
            <a:off x="4643438" y="2000246"/>
            <a:ext cx="2520850" cy="2803752"/>
            <a:chOff x="4714876" y="2000246"/>
            <a:chExt cx="2520850" cy="2803752"/>
          </a:xfrm>
        </p:grpSpPr>
        <p:sp>
          <p:nvSpPr>
            <p:cNvPr id="73" name="Прямоугольник 72"/>
            <p:cNvSpPr/>
            <p:nvPr/>
          </p:nvSpPr>
          <p:spPr>
            <a:xfrm>
              <a:off x="4714876" y="2071684"/>
              <a:ext cx="2143140" cy="273231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4" name="Прямоугольник 73"/>
            <p:cNvSpPr/>
            <p:nvPr/>
          </p:nvSpPr>
          <p:spPr>
            <a:xfrm>
              <a:off x="4714876" y="2000246"/>
              <a:ext cx="2143140" cy="500066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3" name="Прямоугольник 52"/>
            <p:cNvSpPr/>
            <p:nvPr/>
          </p:nvSpPr>
          <p:spPr>
            <a:xfrm>
              <a:off x="5023428" y="2000246"/>
              <a:ext cx="2212298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sz="1200" b="1" kern="500" dirty="0">
                  <a:solidFill>
                    <a:schemeClr val="tx2">
                      <a:lumMod val="75000"/>
                    </a:schemeClr>
                  </a:solidFill>
                  <a:latin typeface="+mj-lt"/>
                  <a:cs typeface="Times New Roman" pitchFamily="18" charset="0"/>
                </a:rPr>
                <a:t>ПРЕДПРИНИМАТЕЛЬСКАЯ ДЕЯТЕЛЬНОСТЬ</a:t>
              </a:r>
            </a:p>
          </p:txBody>
        </p:sp>
        <p:cxnSp>
          <p:nvCxnSpPr>
            <p:cNvPr id="81" name="Прямая соединительная линия 80"/>
            <p:cNvCxnSpPr/>
            <p:nvPr/>
          </p:nvCxnSpPr>
          <p:spPr>
            <a:xfrm>
              <a:off x="4724432" y="2500312"/>
              <a:ext cx="2133584" cy="1588"/>
            </a:xfrm>
            <a:prstGeom prst="line">
              <a:avLst/>
            </a:prstGeom>
            <a:ln w="285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6" name="Прямоугольник 75"/>
          <p:cNvSpPr/>
          <p:nvPr/>
        </p:nvSpPr>
        <p:spPr>
          <a:xfrm>
            <a:off x="4572000" y="1698963"/>
            <a:ext cx="85725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0" b="1" kern="500" dirty="0">
                <a:solidFill>
                  <a:schemeClr val="accent2"/>
                </a:solidFill>
                <a:latin typeface="+mj-lt"/>
                <a:cs typeface="Times New Roman" pitchFamily="18" charset="0"/>
              </a:rPr>
              <a:t>3</a:t>
            </a:r>
          </a:p>
        </p:txBody>
      </p:sp>
      <p:sp>
        <p:nvSpPr>
          <p:cNvPr id="85" name="Прямоугольник 84"/>
          <p:cNvSpPr/>
          <p:nvPr/>
        </p:nvSpPr>
        <p:spPr>
          <a:xfrm>
            <a:off x="6929454" y="2355726"/>
            <a:ext cx="2143140" cy="24334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6" name="Прямоугольник 85"/>
          <p:cNvSpPr/>
          <p:nvPr/>
        </p:nvSpPr>
        <p:spPr>
          <a:xfrm>
            <a:off x="6929454" y="2011076"/>
            <a:ext cx="2143140" cy="50006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2" name="Прямая соединительная линия 91"/>
          <p:cNvCxnSpPr/>
          <p:nvPr/>
        </p:nvCxnSpPr>
        <p:spPr>
          <a:xfrm>
            <a:off x="6939010" y="2511142"/>
            <a:ext cx="2133584" cy="1588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Прямоугольник 95"/>
          <p:cNvSpPr/>
          <p:nvPr/>
        </p:nvSpPr>
        <p:spPr>
          <a:xfrm>
            <a:off x="6929454" y="1714494"/>
            <a:ext cx="85725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0" b="1" kern="500" dirty="0">
                <a:solidFill>
                  <a:schemeClr val="accent2"/>
                </a:solidFill>
                <a:latin typeface="+mj-lt"/>
                <a:cs typeface="Times New Roman" pitchFamily="18" charset="0"/>
              </a:rPr>
              <a:t>4</a:t>
            </a:r>
          </a:p>
        </p:txBody>
      </p:sp>
      <p:sp>
        <p:nvSpPr>
          <p:cNvPr id="54" name="Прямоугольник 53"/>
          <p:cNvSpPr/>
          <p:nvPr/>
        </p:nvSpPr>
        <p:spPr>
          <a:xfrm>
            <a:off x="7308304" y="2000246"/>
            <a:ext cx="247050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kern="500" dirty="0">
                <a:solidFill>
                  <a:schemeClr val="tx2">
                    <a:lumMod val="75000"/>
                  </a:schemeClr>
                </a:solidFill>
                <a:latin typeface="+mj-lt"/>
                <a:cs typeface="Times New Roman" pitchFamily="18" charset="0"/>
              </a:rPr>
              <a:t>ПРЕОДОЛЕНИЕ ТРУДНОЙ ЖИЗНЕННОЙ СИТУАЦИИ</a:t>
            </a:r>
          </a:p>
        </p:txBody>
      </p:sp>
      <p:sp>
        <p:nvSpPr>
          <p:cNvPr id="98" name="Прямоугольник 97"/>
          <p:cNvSpPr/>
          <p:nvPr/>
        </p:nvSpPr>
        <p:spPr>
          <a:xfrm>
            <a:off x="6948264" y="3637062"/>
            <a:ext cx="219573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000" b="1" dirty="0">
                <a:latin typeface="Times New Roman" pitchFamily="18" charset="0"/>
                <a:cs typeface="Times New Roman" pitchFamily="18" charset="0"/>
              </a:rPr>
              <a:t>Срок действия контракта:</a:t>
            </a:r>
          </a:p>
        </p:txBody>
      </p:sp>
      <p:sp>
        <p:nvSpPr>
          <p:cNvPr id="100" name="Прямоугольник 99"/>
          <p:cNvSpPr/>
          <p:nvPr/>
        </p:nvSpPr>
        <p:spPr>
          <a:xfrm>
            <a:off x="6931837" y="3775561"/>
            <a:ext cx="192882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i="1">
                <a:latin typeface="+mj-lt"/>
                <a:cs typeface="Times New Roman" pitchFamily="18" charset="0"/>
              </a:rPr>
              <a:t>до 12 </a:t>
            </a:r>
            <a:r>
              <a:rPr lang="ru-RU" sz="1200" i="1" dirty="0">
                <a:latin typeface="+mj-lt"/>
                <a:cs typeface="Times New Roman" pitchFamily="18" charset="0"/>
              </a:rPr>
              <a:t>месяцев</a:t>
            </a:r>
          </a:p>
        </p:txBody>
      </p:sp>
      <p:sp>
        <p:nvSpPr>
          <p:cNvPr id="102" name="Прямоугольник 101"/>
          <p:cNvSpPr/>
          <p:nvPr/>
        </p:nvSpPr>
        <p:spPr>
          <a:xfrm>
            <a:off x="1552043" y="4761014"/>
            <a:ext cx="75723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kern="500" dirty="0">
                <a:solidFill>
                  <a:schemeClr val="accent2"/>
                </a:solidFill>
                <a:latin typeface="+mj-lt"/>
                <a:cs typeface="Times New Roman" pitchFamily="18" charset="0"/>
              </a:rPr>
              <a:t>Органы социальной защиты населения по месту жительства</a:t>
            </a:r>
          </a:p>
        </p:txBody>
      </p:sp>
      <p:sp>
        <p:nvSpPr>
          <p:cNvPr id="66" name="Прямоугольник 65"/>
          <p:cNvSpPr/>
          <p:nvPr/>
        </p:nvSpPr>
        <p:spPr>
          <a:xfrm>
            <a:off x="138665" y="3925059"/>
            <a:ext cx="192882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000" b="1" dirty="0">
                <a:latin typeface="Times New Roman" pitchFamily="18" charset="0"/>
                <a:cs typeface="Times New Roman" pitchFamily="18" charset="0"/>
              </a:rPr>
              <a:t>Условия:</a:t>
            </a:r>
          </a:p>
        </p:txBody>
      </p:sp>
      <p:sp>
        <p:nvSpPr>
          <p:cNvPr id="68" name="Прямоугольник 67"/>
          <p:cNvSpPr/>
          <p:nvPr/>
        </p:nvSpPr>
        <p:spPr>
          <a:xfrm>
            <a:off x="122894" y="4083918"/>
            <a:ext cx="22888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i="1" dirty="0">
                <a:latin typeface="+mj-lt"/>
                <a:cs typeface="Times New Roman" pitchFamily="18" charset="0"/>
              </a:rPr>
              <a:t>Осуществление членом семьи/ гражданином трудовой деятельности</a:t>
            </a:r>
          </a:p>
        </p:txBody>
      </p:sp>
      <p:sp>
        <p:nvSpPr>
          <p:cNvPr id="71" name="Прямоугольник 70"/>
          <p:cNvSpPr/>
          <p:nvPr/>
        </p:nvSpPr>
        <p:spPr>
          <a:xfrm>
            <a:off x="2443148" y="3816791"/>
            <a:ext cx="192882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000" b="1" dirty="0">
                <a:latin typeface="Times New Roman" pitchFamily="18" charset="0"/>
                <a:cs typeface="Times New Roman" pitchFamily="18" charset="0"/>
              </a:rPr>
              <a:t>Условия:</a:t>
            </a:r>
          </a:p>
        </p:txBody>
      </p:sp>
      <p:sp>
        <p:nvSpPr>
          <p:cNvPr id="72" name="Прямоугольник 71"/>
          <p:cNvSpPr/>
          <p:nvPr/>
        </p:nvSpPr>
        <p:spPr>
          <a:xfrm>
            <a:off x="2423805" y="4083918"/>
            <a:ext cx="216108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i="1" dirty="0">
                <a:latin typeface="Times New Roman" pitchFamily="18" charset="0"/>
                <a:cs typeface="Times New Roman" pitchFamily="18" charset="0"/>
              </a:rPr>
              <a:t>Осуществление реализации сельхозпродукции, регистрация в качестве </a:t>
            </a:r>
            <a:r>
              <a:rPr lang="ru-RU" sz="1100" i="1" dirty="0" err="1">
                <a:latin typeface="Times New Roman" pitchFamily="18" charset="0"/>
                <a:cs typeface="Times New Roman" pitchFamily="18" charset="0"/>
              </a:rPr>
              <a:t>самозанятого</a:t>
            </a:r>
            <a:r>
              <a:rPr lang="ru-RU" sz="1100" i="1" dirty="0">
                <a:latin typeface="Times New Roman" pitchFamily="18" charset="0"/>
                <a:cs typeface="Times New Roman" pitchFamily="18" charset="0"/>
              </a:rPr>
              <a:t> не менее 1 года</a:t>
            </a:r>
          </a:p>
        </p:txBody>
      </p:sp>
      <p:sp>
        <p:nvSpPr>
          <p:cNvPr id="82" name="Прямоугольник 81"/>
          <p:cNvSpPr/>
          <p:nvPr/>
        </p:nvSpPr>
        <p:spPr>
          <a:xfrm>
            <a:off x="4644008" y="4034557"/>
            <a:ext cx="216024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100" i="1" dirty="0">
                <a:latin typeface="+mj-lt"/>
                <a:cs typeface="Times New Roman" pitchFamily="18" charset="0"/>
              </a:rPr>
              <a:t>Ведение предпринимательской деятельности не менее 1 года с даты регистрации в качестве ИП / </a:t>
            </a:r>
            <a:r>
              <a:rPr lang="ru-RU" sz="1100" i="1" dirty="0" err="1">
                <a:latin typeface="+mj-lt"/>
                <a:cs typeface="Times New Roman" pitchFamily="18" charset="0"/>
              </a:rPr>
              <a:t>самозанятого</a:t>
            </a:r>
            <a:endParaRPr lang="ru-RU" sz="1100" i="1" dirty="0">
              <a:latin typeface="+mj-lt"/>
              <a:cs typeface="Times New Roman" pitchFamily="18" charset="0"/>
            </a:endParaRPr>
          </a:p>
        </p:txBody>
      </p:sp>
      <p:sp>
        <p:nvSpPr>
          <p:cNvPr id="83" name="Прямоугольник 82"/>
          <p:cNvSpPr/>
          <p:nvPr/>
        </p:nvSpPr>
        <p:spPr>
          <a:xfrm>
            <a:off x="6929454" y="4083918"/>
            <a:ext cx="192882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000" b="1" dirty="0">
                <a:latin typeface="Times New Roman" pitchFamily="18" charset="0"/>
                <a:cs typeface="Times New Roman" pitchFamily="18" charset="0"/>
              </a:rPr>
              <a:t>Условия:</a:t>
            </a:r>
          </a:p>
        </p:txBody>
      </p:sp>
      <p:sp>
        <p:nvSpPr>
          <p:cNvPr id="84" name="Прямоугольник 83"/>
          <p:cNvSpPr/>
          <p:nvPr/>
        </p:nvSpPr>
        <p:spPr>
          <a:xfrm>
            <a:off x="6948264" y="4270325"/>
            <a:ext cx="21957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i="1" dirty="0">
                <a:latin typeface="+mj-lt"/>
                <a:cs typeface="Times New Roman" pitchFamily="18" charset="0"/>
              </a:rPr>
              <a:t>Ежемесячное подтверждение фактических расходов</a:t>
            </a:r>
          </a:p>
        </p:txBody>
      </p:sp>
      <p:sp>
        <p:nvSpPr>
          <p:cNvPr id="87" name="Прямоугольник 86"/>
          <p:cNvSpPr/>
          <p:nvPr/>
        </p:nvSpPr>
        <p:spPr>
          <a:xfrm>
            <a:off x="94481" y="2780660"/>
            <a:ext cx="192882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10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000" b="1" dirty="0">
                <a:latin typeface="Times New Roman" pitchFamily="18" charset="0"/>
                <a:cs typeface="Times New Roman" pitchFamily="18" charset="0"/>
              </a:rPr>
              <a:t>Направление:</a:t>
            </a:r>
          </a:p>
        </p:txBody>
      </p:sp>
      <p:sp>
        <p:nvSpPr>
          <p:cNvPr id="88" name="Прямоугольник 87"/>
          <p:cNvSpPr/>
          <p:nvPr/>
        </p:nvSpPr>
        <p:spPr>
          <a:xfrm>
            <a:off x="107504" y="2907690"/>
            <a:ext cx="2304256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1100" i="1" dirty="0">
              <a:latin typeface="+mj-lt"/>
              <a:cs typeface="Times New Roman" pitchFamily="18" charset="0"/>
            </a:endParaRPr>
          </a:p>
          <a:p>
            <a:pPr algn="just"/>
            <a:r>
              <a:rPr lang="ru-RU" sz="1100" i="1" dirty="0">
                <a:latin typeface="+mj-lt"/>
                <a:cs typeface="Times New Roman" pitchFamily="18" charset="0"/>
              </a:rPr>
              <a:t>Обеспечение жизнедеятельности семьи / гражданина </a:t>
            </a:r>
          </a:p>
        </p:txBody>
      </p:sp>
      <p:sp>
        <p:nvSpPr>
          <p:cNvPr id="89" name="Прямоугольник 88"/>
          <p:cNvSpPr/>
          <p:nvPr/>
        </p:nvSpPr>
        <p:spPr>
          <a:xfrm>
            <a:off x="4644008" y="2495386"/>
            <a:ext cx="2160240" cy="44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i="1" u="sng" dirty="0">
                <a:latin typeface="+mj-lt"/>
                <a:cs typeface="Times New Roman" pitchFamily="18" charset="0"/>
              </a:rPr>
              <a:t>Единовременная выплата </a:t>
            </a:r>
            <a:r>
              <a:rPr lang="ru-RU" sz="1100" b="1" i="1" u="sng" dirty="0">
                <a:latin typeface="+mj-lt"/>
                <a:cs typeface="Times New Roman" pitchFamily="18" charset="0"/>
              </a:rPr>
              <a:t>до 350 000 руб.</a:t>
            </a:r>
            <a:endParaRPr lang="ru-RU" sz="1200" b="1" i="1" u="sng" dirty="0">
              <a:latin typeface="+mj-lt"/>
              <a:cs typeface="Times New Roman" pitchFamily="18" charset="0"/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4599505" y="2834923"/>
            <a:ext cx="192882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000" b="1" dirty="0">
                <a:latin typeface="Times New Roman" pitchFamily="18" charset="0"/>
                <a:cs typeface="Times New Roman" pitchFamily="18" charset="0"/>
              </a:rPr>
              <a:t>Направление:</a:t>
            </a:r>
          </a:p>
        </p:txBody>
      </p:sp>
      <p:sp>
        <p:nvSpPr>
          <p:cNvPr id="91" name="Прямоугольник 90"/>
          <p:cNvSpPr/>
          <p:nvPr/>
        </p:nvSpPr>
        <p:spPr>
          <a:xfrm>
            <a:off x="4643438" y="3914061"/>
            <a:ext cx="192882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000" b="1" dirty="0">
                <a:latin typeface="Times New Roman" pitchFamily="18" charset="0"/>
                <a:cs typeface="Times New Roman" pitchFamily="18" charset="0"/>
              </a:rPr>
              <a:t>Условия:</a:t>
            </a:r>
          </a:p>
        </p:txBody>
      </p:sp>
      <p:sp>
        <p:nvSpPr>
          <p:cNvPr id="93" name="Прямоугольник 92"/>
          <p:cNvSpPr/>
          <p:nvPr/>
        </p:nvSpPr>
        <p:spPr>
          <a:xfrm>
            <a:off x="4599505" y="3533227"/>
            <a:ext cx="216024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b="1" dirty="0">
                <a:latin typeface="Times New Roman" pitchFamily="18" charset="0"/>
                <a:cs typeface="Times New Roman" pitchFamily="18" charset="0"/>
              </a:rPr>
              <a:t>Срок действия контракта:</a:t>
            </a:r>
          </a:p>
        </p:txBody>
      </p:sp>
      <p:sp>
        <p:nvSpPr>
          <p:cNvPr id="94" name="Прямоугольник 93"/>
          <p:cNvSpPr/>
          <p:nvPr/>
        </p:nvSpPr>
        <p:spPr>
          <a:xfrm>
            <a:off x="4659398" y="3662903"/>
            <a:ext cx="192882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i="1" dirty="0">
                <a:latin typeface="+mj-lt"/>
                <a:cs typeface="Times New Roman" pitchFamily="18" charset="0"/>
              </a:rPr>
              <a:t>до 12 месяцев</a:t>
            </a:r>
          </a:p>
        </p:txBody>
      </p:sp>
      <p:sp>
        <p:nvSpPr>
          <p:cNvPr id="99" name="Прямоугольник 98"/>
          <p:cNvSpPr/>
          <p:nvPr/>
        </p:nvSpPr>
        <p:spPr>
          <a:xfrm>
            <a:off x="4599505" y="2929176"/>
            <a:ext cx="216024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000" i="1" dirty="0">
                <a:latin typeface="+mj-lt"/>
                <a:cs typeface="Times New Roman" pitchFamily="18" charset="0"/>
              </a:rPr>
              <a:t>на покупку оборудования, аренду и инвентаря, необходимого для ведения предпринимательской деятельности</a:t>
            </a:r>
          </a:p>
        </p:txBody>
      </p:sp>
      <p:sp>
        <p:nvSpPr>
          <p:cNvPr id="101" name="Прямоугольник 100"/>
          <p:cNvSpPr/>
          <p:nvPr/>
        </p:nvSpPr>
        <p:spPr>
          <a:xfrm>
            <a:off x="2411760" y="3287006"/>
            <a:ext cx="192882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000" b="1">
                <a:latin typeface="Times New Roman" pitchFamily="18" charset="0"/>
                <a:cs typeface="Times New Roman" pitchFamily="18" charset="0"/>
              </a:rPr>
              <a:t>Направление:</a:t>
            </a:r>
            <a:endParaRPr lang="ru-RU" sz="1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" name="Прямоугольник 103"/>
          <p:cNvSpPr/>
          <p:nvPr/>
        </p:nvSpPr>
        <p:spPr>
          <a:xfrm>
            <a:off x="6948264" y="2499742"/>
            <a:ext cx="2071702" cy="44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i="1" u="sng" dirty="0">
                <a:latin typeface="+mj-lt"/>
                <a:cs typeface="Times New Roman" pitchFamily="18" charset="0"/>
              </a:rPr>
              <a:t>Ежемесячная выплата </a:t>
            </a:r>
          </a:p>
          <a:p>
            <a:r>
              <a:rPr lang="ru-RU" sz="1100" b="1" i="1" u="sng" dirty="0">
                <a:latin typeface="+mj-lt"/>
                <a:cs typeface="Times New Roman" pitchFamily="18" charset="0"/>
              </a:rPr>
              <a:t>6 мес. в размере 13162 руб.</a:t>
            </a:r>
          </a:p>
        </p:txBody>
      </p:sp>
      <p:sp>
        <p:nvSpPr>
          <p:cNvPr id="105" name="Прямоугольник 104"/>
          <p:cNvSpPr/>
          <p:nvPr/>
        </p:nvSpPr>
        <p:spPr>
          <a:xfrm>
            <a:off x="6963654" y="2808679"/>
            <a:ext cx="192882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000" b="1" dirty="0">
                <a:latin typeface="Times New Roman" pitchFamily="18" charset="0"/>
                <a:cs typeface="Times New Roman" pitchFamily="18" charset="0"/>
              </a:rPr>
              <a:t>Направление:</a:t>
            </a:r>
          </a:p>
        </p:txBody>
      </p:sp>
      <p:sp>
        <p:nvSpPr>
          <p:cNvPr id="106" name="Прямоугольник 105"/>
          <p:cNvSpPr/>
          <p:nvPr/>
        </p:nvSpPr>
        <p:spPr>
          <a:xfrm>
            <a:off x="6948264" y="2979698"/>
            <a:ext cx="2160240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100" i="1" dirty="0">
                <a:latin typeface="+mj-lt"/>
                <a:cs typeface="Times New Roman" pitchFamily="18" charset="0"/>
              </a:rPr>
              <a:t>на приобретение одежды, обуви, лекарств, лечение, школьное образование и др. </a:t>
            </a:r>
          </a:p>
        </p:txBody>
      </p:sp>
      <p:sp>
        <p:nvSpPr>
          <p:cNvPr id="107" name="Прямоугольник 106"/>
          <p:cNvSpPr/>
          <p:nvPr/>
        </p:nvSpPr>
        <p:spPr>
          <a:xfrm>
            <a:off x="2364119" y="2939484"/>
            <a:ext cx="2160240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050" i="1" dirty="0">
                <a:latin typeface="+mj-lt"/>
                <a:cs typeface="Times New Roman" pitchFamily="18" charset="0"/>
              </a:rPr>
              <a:t>на приобретение товаров и сельскохозяйственной продукции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455459" y="2808679"/>
            <a:ext cx="192882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ru-RU" sz="1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Направление: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469547" y="3416682"/>
            <a:ext cx="20026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ru-RU" sz="1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Срок действия контракта: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539816" y="3637062"/>
            <a:ext cx="19323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ru-RU" sz="1200" i="1" dirty="0">
                <a:solidFill>
                  <a:prstClr val="black"/>
                </a:solidFill>
                <a:cs typeface="Times New Roman" pitchFamily="18" charset="0"/>
              </a:rPr>
              <a:t>до 12 месяцев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692</TotalTime>
  <Words>265</Words>
  <Application>Microsoft Office PowerPoint</Application>
  <PresentationFormat>Экран (16:9)</PresentationFormat>
  <Paragraphs>57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Тема Office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Сергей</dc:creator>
  <cp:lastModifiedBy>Ивашина Ольга</cp:lastModifiedBy>
  <cp:revision>87</cp:revision>
  <dcterms:created xsi:type="dcterms:W3CDTF">2020-11-07T12:20:22Z</dcterms:created>
  <dcterms:modified xsi:type="dcterms:W3CDTF">2023-10-26T06:19:35Z</dcterms:modified>
</cp:coreProperties>
</file>