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7BC9-8707-41B3-B9E0-3C3DE84AB71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D27DF-1D76-405E-8283-FA65B6A02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" y="142858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5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СОЦИАЛЬНЫЙ КОНТРАКТ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176883"/>
            <a:ext cx="68580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- соглашение между гражданином и органами социальной защиты населения</a:t>
            </a:r>
          </a:p>
        </p:txBody>
      </p:sp>
      <p:pic>
        <p:nvPicPr>
          <p:cNvPr id="11267" name="Picture 3" descr="http://ombudsman-tver.ru/upload/medialibrary/41b/41b333d604a4358ce40e792c500748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500048"/>
            <a:ext cx="1000132" cy="50006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571486"/>
            <a:ext cx="20002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kern="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КАТЕГОРИИ ПОЛУЧАТЕЛЕЙ: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785800"/>
            <a:ext cx="270666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i="1" dirty="0">
                <a:latin typeface="Times New Roman" pitchFamily="18" charset="0"/>
                <a:cs typeface="Times New Roman" pitchFamily="18" charset="0"/>
              </a:rPr>
              <a:t>одиноко проживающие граждане и семьи, </a:t>
            </a:r>
          </a:p>
          <a:p>
            <a:pPr algn="just"/>
            <a:r>
              <a:rPr lang="ru-RU" sz="1050" i="1" dirty="0">
                <a:latin typeface="Times New Roman" pitchFamily="18" charset="0"/>
                <a:cs typeface="Times New Roman" pitchFamily="18" charset="0"/>
              </a:rPr>
              <a:t>доход которых по независящим от них причинам  ниже величины прожиточного минимума, установленного в Пензенской области</a:t>
            </a:r>
          </a:p>
        </p:txBody>
      </p:sp>
      <p:pic>
        <p:nvPicPr>
          <p:cNvPr id="11271" name="Picture 7" descr="https://acec-association.org/wp-content/uploads/2019/06/CHECKL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5870" y="642924"/>
            <a:ext cx="500066" cy="42862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29058" y="571486"/>
            <a:ext cx="3571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kern="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ПРОГРАММА СОЦИАЛЬНОЙ АДАПТАЦИИ: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29058" y="785800"/>
            <a:ext cx="30192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i="1" dirty="0">
                <a:latin typeface="Times New Roman" pitchFamily="18" charset="0"/>
                <a:cs typeface="Times New Roman" pitchFamily="18" charset="0"/>
              </a:rPr>
              <a:t>разработанные органом социальной защиты населения совместно с гражданином мероприятия, направленные на повышение благосостояния семьи / гражданина</a:t>
            </a:r>
          </a:p>
        </p:txBody>
      </p:sp>
      <p:grpSp>
        <p:nvGrpSpPr>
          <p:cNvPr id="2" name="Группа 24"/>
          <p:cNvGrpSpPr/>
          <p:nvPr/>
        </p:nvGrpSpPr>
        <p:grpSpPr>
          <a:xfrm>
            <a:off x="142844" y="1198897"/>
            <a:ext cx="8429684" cy="923330"/>
            <a:chOff x="142844" y="1142990"/>
            <a:chExt cx="8429684" cy="92333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42844" y="1587149"/>
              <a:ext cx="4572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200" b="1" kern="500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Как можно потратить средства в рамках социального контракта?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00760" y="1444273"/>
              <a:ext cx="25717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kern="500" dirty="0">
                  <a:solidFill>
                    <a:schemeClr val="accent2"/>
                  </a:solidFill>
                  <a:latin typeface="+mj-lt"/>
                  <a:cs typeface="Times New Roman" pitchFamily="18" charset="0"/>
                </a:rPr>
                <a:t>НАПРАВЛЕНИЯ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429256" y="1142990"/>
              <a:ext cx="85725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5400" b="1" kern="500" dirty="0">
                  <a:solidFill>
                    <a:schemeClr val="accent2"/>
                  </a:solidFill>
                  <a:latin typeface="+mj-lt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42844" y="4815031"/>
            <a:ext cx="1571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kern="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Куда обращаться?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452320" y="571486"/>
            <a:ext cx="1428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kern="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СРОК КОНТРАКТА:</a:t>
            </a:r>
          </a:p>
        </p:txBody>
      </p:sp>
      <p:pic>
        <p:nvPicPr>
          <p:cNvPr id="11277" name="Picture 13" descr="https://cherkessk.poiskhome.ru/Content/img/products/1000000/200000/60000/3000/700/40/0152634/Main/700X7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71486"/>
            <a:ext cx="428628" cy="428628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7452320" y="785800"/>
            <a:ext cx="16916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i="1" dirty="0">
                <a:latin typeface="Times New Roman" pitchFamily="18" charset="0"/>
                <a:cs typeface="Times New Roman" pitchFamily="18" charset="0"/>
              </a:rPr>
              <a:t>от трех месяцев до одного года в зависимости от нуждаемости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42843" y="2071684"/>
            <a:ext cx="2194839" cy="2732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42844" y="2000246"/>
            <a:ext cx="2143140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39552" y="1976522"/>
            <a:ext cx="200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kern="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ПОИСК РАБОТЫ, </a:t>
            </a:r>
          </a:p>
          <a:p>
            <a:r>
              <a:rPr lang="ru-RU" sz="1200" b="1" kern="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ТРУДОУСТРОЙСТВО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1406" y="1698963"/>
            <a:ext cx="857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5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432780" y="2058924"/>
            <a:ext cx="2143140" cy="2732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2000246"/>
            <a:ext cx="2143140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857488" y="2000246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kern="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Личное подсобное хозяйство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443148" y="1698963"/>
            <a:ext cx="21288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5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2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52400" y="2500312"/>
            <a:ext cx="2133584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34294" y="3448487"/>
            <a:ext cx="21602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Срок действия контракта: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07504" y="2499742"/>
            <a:ext cx="207170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u="sng" dirty="0">
                <a:latin typeface="+mj-lt"/>
                <a:cs typeface="Times New Roman" pitchFamily="18" charset="0"/>
              </a:rPr>
              <a:t>Ежемесячная выплата</a:t>
            </a:r>
          </a:p>
          <a:p>
            <a:pPr algn="just"/>
            <a:r>
              <a:rPr lang="ru-RU" sz="1100" b="1" i="1" u="sng" dirty="0">
                <a:latin typeface="+mj-lt"/>
                <a:cs typeface="Times New Roman" pitchFamily="18" charset="0"/>
              </a:rPr>
              <a:t>4 месяца в размере 13162 руб.</a:t>
            </a:r>
            <a:endParaRPr lang="ru-RU" sz="1200" b="1" i="1" u="sng" dirty="0">
              <a:latin typeface="+mj-lt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2844" y="3590895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+mj-lt"/>
                <a:cs typeface="Times New Roman" pitchFamily="18" charset="0"/>
              </a:rPr>
              <a:t>до 12 месяцев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429430" y="2480578"/>
            <a:ext cx="221457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u="sng" dirty="0">
                <a:latin typeface="+mj-lt"/>
                <a:cs typeface="Times New Roman" pitchFamily="18" charset="0"/>
              </a:rPr>
              <a:t>Единовременная выплата </a:t>
            </a:r>
          </a:p>
          <a:p>
            <a:pPr algn="just"/>
            <a:r>
              <a:rPr lang="ru-RU" sz="1100" b="1" i="1" u="sng">
                <a:latin typeface="+mj-lt"/>
                <a:cs typeface="Times New Roman" pitchFamily="18" charset="0"/>
              </a:rPr>
              <a:t>До 200 </a:t>
            </a:r>
            <a:r>
              <a:rPr lang="ru-RU" sz="1100" b="1" i="1" u="sng" dirty="0">
                <a:latin typeface="+mj-lt"/>
                <a:cs typeface="Times New Roman" pitchFamily="18" charset="0"/>
              </a:rPr>
              <a:t>000 руб. </a:t>
            </a: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438416" y="2500312"/>
            <a:ext cx="2133584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82"/>
          <p:cNvGrpSpPr/>
          <p:nvPr/>
        </p:nvGrpSpPr>
        <p:grpSpPr>
          <a:xfrm>
            <a:off x="4643438" y="2000246"/>
            <a:ext cx="2520850" cy="2803752"/>
            <a:chOff x="4714876" y="2000246"/>
            <a:chExt cx="2520850" cy="2803752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4714876" y="2071684"/>
              <a:ext cx="2143140" cy="2732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4714876" y="2000246"/>
              <a:ext cx="2143140" cy="5000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023428" y="2000246"/>
              <a:ext cx="22122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kern="500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ПРЕДПРИНИМАТЕЛЬСКАЯ ДЕЯТЕЛЬНОСТЬ</a:t>
              </a: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>
              <a:off x="4724432" y="2500312"/>
              <a:ext cx="2133584" cy="1588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Прямоугольник 75"/>
          <p:cNvSpPr/>
          <p:nvPr/>
        </p:nvSpPr>
        <p:spPr>
          <a:xfrm>
            <a:off x="4572000" y="1698963"/>
            <a:ext cx="857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5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3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6929454" y="2355726"/>
            <a:ext cx="2143140" cy="2433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6929454" y="2011076"/>
            <a:ext cx="2143140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6939010" y="2511142"/>
            <a:ext cx="2133584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6929454" y="1714494"/>
            <a:ext cx="857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5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4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308304" y="2000246"/>
            <a:ext cx="2470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kern="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ПРЕОДОЛЕНИЕ ТРУДНОЙ ЖИЗНЕННОЙ СИТУАЦИИ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6948264" y="3637062"/>
            <a:ext cx="21957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Срок действия контракта: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6931837" y="3775561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>
                <a:latin typeface="+mj-lt"/>
                <a:cs typeface="Times New Roman" pitchFamily="18" charset="0"/>
              </a:rPr>
              <a:t>до 12 </a:t>
            </a:r>
            <a:r>
              <a:rPr lang="ru-RU" sz="1200" i="1" dirty="0">
                <a:latin typeface="+mj-lt"/>
                <a:cs typeface="Times New Roman" pitchFamily="18" charset="0"/>
              </a:rPr>
              <a:t>месяцев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552043" y="4761014"/>
            <a:ext cx="7572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5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Органы социальной защиты населения по месту жительства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38665" y="3925059"/>
            <a:ext cx="19288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Условия: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22894" y="4083918"/>
            <a:ext cx="228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latin typeface="+mj-lt"/>
                <a:cs typeface="Times New Roman" pitchFamily="18" charset="0"/>
              </a:rPr>
              <a:t>Осуществление членом семьи/ гражданином трудовой деятельности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2443148" y="3816791"/>
            <a:ext cx="19288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Условия: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2423805" y="4083918"/>
            <a:ext cx="21610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Осуществление реализации сельхозпродукции, регистрация в качестве </a:t>
            </a:r>
            <a:r>
              <a:rPr lang="ru-RU" sz="1100" i="1" dirty="0" err="1">
                <a:latin typeface="Times New Roman" pitchFamily="18" charset="0"/>
                <a:cs typeface="Times New Roman" pitchFamily="18" charset="0"/>
              </a:rPr>
              <a:t>самозанятого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 не менее 1 года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644008" y="4034557"/>
            <a:ext cx="2160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i="1" dirty="0">
                <a:latin typeface="+mj-lt"/>
                <a:cs typeface="Times New Roman" pitchFamily="18" charset="0"/>
              </a:rPr>
              <a:t>Ведение предпринимательской деятельности не менее 1 года с даты регистрации в качестве ИП / </a:t>
            </a:r>
            <a:r>
              <a:rPr lang="ru-RU" sz="1100" i="1" dirty="0" err="1">
                <a:latin typeface="+mj-lt"/>
                <a:cs typeface="Times New Roman" pitchFamily="18" charset="0"/>
              </a:rPr>
              <a:t>самозанятого</a:t>
            </a:r>
            <a:endParaRPr lang="ru-RU" sz="1100" i="1" dirty="0">
              <a:latin typeface="+mj-lt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929454" y="4083918"/>
            <a:ext cx="19288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Условия: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6948264" y="4270325"/>
            <a:ext cx="2195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+mj-lt"/>
                <a:cs typeface="Times New Roman" pitchFamily="18" charset="0"/>
              </a:rPr>
              <a:t>Ежемесячное подтверждение фактических расходов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94481" y="2780660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Направление: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107504" y="2907690"/>
            <a:ext cx="230425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100" i="1" dirty="0">
              <a:latin typeface="+mj-lt"/>
              <a:cs typeface="Times New Roman" pitchFamily="18" charset="0"/>
            </a:endParaRPr>
          </a:p>
          <a:p>
            <a:pPr algn="just"/>
            <a:r>
              <a:rPr lang="ru-RU" sz="1100" i="1" dirty="0">
                <a:latin typeface="+mj-lt"/>
                <a:cs typeface="Times New Roman" pitchFamily="18" charset="0"/>
              </a:rPr>
              <a:t>Обеспечение жизнедеятельности семьи / гражданина 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4644008" y="2495386"/>
            <a:ext cx="216024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u="sng" dirty="0">
                <a:latin typeface="+mj-lt"/>
                <a:cs typeface="Times New Roman" pitchFamily="18" charset="0"/>
              </a:rPr>
              <a:t>Единовременная выплата </a:t>
            </a:r>
            <a:r>
              <a:rPr lang="ru-RU" sz="1100" b="1" i="1" u="sng" dirty="0">
                <a:latin typeface="+mj-lt"/>
                <a:cs typeface="Times New Roman" pitchFamily="18" charset="0"/>
              </a:rPr>
              <a:t>до 350 000 руб.</a:t>
            </a:r>
            <a:endParaRPr lang="ru-RU" sz="1200" b="1" i="1" u="sng" dirty="0">
              <a:latin typeface="+mj-lt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599505" y="2834923"/>
            <a:ext cx="19288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Направление: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643438" y="3914061"/>
            <a:ext cx="19288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Условия: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4599505" y="3533227"/>
            <a:ext cx="21602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Срок действия контракта: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4659398" y="3662903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+mj-lt"/>
                <a:cs typeface="Times New Roman" pitchFamily="18" charset="0"/>
              </a:rPr>
              <a:t>до 12 месяцев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4599505" y="2929176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i="1" dirty="0">
                <a:latin typeface="+mj-lt"/>
                <a:cs typeface="Times New Roman" pitchFamily="18" charset="0"/>
              </a:rPr>
              <a:t>на покупку оборудования, аренду и инвентаря, необходимого для ведения предпринимательской деятельности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2411760" y="3287006"/>
            <a:ext cx="19288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>
                <a:latin typeface="Times New Roman" pitchFamily="18" charset="0"/>
                <a:cs typeface="Times New Roman" pitchFamily="18" charset="0"/>
              </a:rPr>
              <a:t>Направление: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948264" y="2499742"/>
            <a:ext cx="207170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u="sng" dirty="0">
                <a:latin typeface="+mj-lt"/>
                <a:cs typeface="Times New Roman" pitchFamily="18" charset="0"/>
              </a:rPr>
              <a:t>Ежемесячная выплата </a:t>
            </a:r>
          </a:p>
          <a:p>
            <a:r>
              <a:rPr lang="ru-RU" sz="1100" b="1" i="1" u="sng" dirty="0">
                <a:latin typeface="+mj-lt"/>
                <a:cs typeface="Times New Roman" pitchFamily="18" charset="0"/>
              </a:rPr>
              <a:t>6 мес. в размере 13162 руб.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963654" y="2808679"/>
            <a:ext cx="19288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Направление: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6948264" y="2979698"/>
            <a:ext cx="21602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i="1" dirty="0">
                <a:latin typeface="+mj-lt"/>
                <a:cs typeface="Times New Roman" pitchFamily="18" charset="0"/>
              </a:rPr>
              <a:t>на приобретение одежды, обуви, лекарств, лечение, школьное образование и др. 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2364119" y="2939484"/>
            <a:ext cx="216024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i="1" dirty="0">
                <a:latin typeface="+mj-lt"/>
                <a:cs typeface="Times New Roman" pitchFamily="18" charset="0"/>
              </a:rPr>
              <a:t>на приобретение товаров и сельскохозяйственной продукции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5459" y="2808679"/>
            <a:ext cx="1928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Направление: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9547" y="3416682"/>
            <a:ext cx="2002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Срок действия контракта: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816" y="3637062"/>
            <a:ext cx="19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i="1" dirty="0">
                <a:solidFill>
                  <a:prstClr val="black"/>
                </a:solidFill>
                <a:cs typeface="Times New Roman" pitchFamily="18" charset="0"/>
              </a:rPr>
              <a:t>до 12 месяцев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265</Words>
  <Application>Microsoft Office PowerPoint</Application>
  <PresentationFormat>Экран (16:9)</PresentationFormat>
  <Paragraphs>57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Ивашина Ольга</cp:lastModifiedBy>
  <cp:revision>87</cp:revision>
  <dcterms:created xsi:type="dcterms:W3CDTF">2020-11-07T12:20:22Z</dcterms:created>
  <dcterms:modified xsi:type="dcterms:W3CDTF">2023-10-26T06:19:35Z</dcterms:modified>
</cp:coreProperties>
</file>